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6" r:id="rId4"/>
    <p:sldId id="260" r:id="rId5"/>
    <p:sldId id="264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1" autoAdjust="0"/>
    <p:restoredTop sz="94660"/>
  </p:normalViewPr>
  <p:slideViewPr>
    <p:cSldViewPr>
      <p:cViewPr varScale="1">
        <p:scale>
          <a:sx n="108" d="100"/>
          <a:sy n="108" d="100"/>
        </p:scale>
        <p:origin x="102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8758463237694"/>
          <c:y val="0.11890570203769248"/>
          <c:w val="0.85082073439810824"/>
          <c:h val="0.775733701916778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1612627.7</c:v>
                </c:pt>
                <c:pt idx="1">
                  <c:v>1626803.1</c:v>
                </c:pt>
                <c:pt idx="2" formatCode="0">
                  <c:v>-14175.40000000014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"/>
        <c:axId val="155621792"/>
        <c:axId val="155023384"/>
      </c:barChart>
      <c:catAx>
        <c:axId val="155621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155023384"/>
        <c:crosses val="autoZero"/>
        <c:auto val="1"/>
        <c:lblAlgn val="ctr"/>
        <c:lblOffset val="100"/>
        <c:noMultiLvlLbl val="0"/>
      </c:catAx>
      <c:valAx>
        <c:axId val="155023384"/>
        <c:scaling>
          <c:orientation val="minMax"/>
          <c:min val="-100000"/>
        </c:scaling>
        <c:delete val="0"/>
        <c:axPos val="l"/>
        <c:majorGridlines>
          <c:spPr>
            <a:ln w="3175"/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621792"/>
        <c:crosses val="autoZero"/>
        <c:crossBetween val="between"/>
        <c:majorUnit val="200000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9365704286964"/>
          <c:y val="4.4296640648312471E-2"/>
          <c:w val="0.65434030208029248"/>
          <c:h val="0.870894437272247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4444444444444446E-2"/>
                  <c:y val="-9.97282992791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444444444444446E-2"/>
                  <c:y val="-8.2384247230585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256075.3</c:v>
                </c:pt>
                <c:pt idx="1">
                  <c:v>203023.2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неисполненные назначения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1356552.4</c:v>
                </c:pt>
                <c:pt idx="1">
                  <c:v>1423779.9000000001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0649696"/>
        <c:axId val="220651264"/>
      </c:barChart>
      <c:catAx>
        <c:axId val="2206496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651264"/>
        <c:crosses val="autoZero"/>
        <c:auto val="1"/>
        <c:lblAlgn val="ctr"/>
        <c:lblOffset val="100"/>
        <c:noMultiLvlLbl val="0"/>
      </c:catAx>
      <c:valAx>
        <c:axId val="2206512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649696"/>
        <c:crosses val="autoZero"/>
        <c:crossBetween val="between"/>
        <c:majorUnit val="200000"/>
        <c:minorUnit val="100000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76206401283172964"/>
          <c:y val="0.36107210774811932"/>
          <c:w val="0.22867672790901031"/>
          <c:h val="0.2217349103384185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969335574261801"/>
          <c:y val="2.0914886293832743E-2"/>
          <c:w val="0.43756307088383944"/>
          <c:h val="0.892199076780690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01.03.2023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259.8</c:v>
                </c:pt>
                <c:pt idx="1">
                  <c:v>-178.5</c:v>
                </c:pt>
                <c:pt idx="2">
                  <c:v>67.8</c:v>
                </c:pt>
                <c:pt idx="3">
                  <c:v>-271.10000000000002</c:v>
                </c:pt>
                <c:pt idx="4">
                  <c:v>5340.1</c:v>
                </c:pt>
                <c:pt idx="5">
                  <c:v>8549.2999999999993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378130593120708E-2"/>
                  <c:y val="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2476</c:v>
                </c:pt>
                <c:pt idx="1">
                  <c:v>9061</c:v>
                </c:pt>
                <c:pt idx="2">
                  <c:v>3379</c:v>
                </c:pt>
                <c:pt idx="3">
                  <c:v>30722</c:v>
                </c:pt>
                <c:pt idx="4">
                  <c:v>43908</c:v>
                </c:pt>
                <c:pt idx="5">
                  <c:v>268627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0274992"/>
        <c:axId val="220276560"/>
      </c:barChart>
      <c:catAx>
        <c:axId val="220274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0276560"/>
        <c:crossesAt val="0"/>
        <c:auto val="1"/>
        <c:lblAlgn val="ctr"/>
        <c:lblOffset val="100"/>
        <c:noMultiLvlLbl val="0"/>
      </c:catAx>
      <c:valAx>
        <c:axId val="22027656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220274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74"/>
          <c:w val="0.68589177601402296"/>
          <c:h val="8.3049330171344207E-2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01.03.2024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345.1</c:v>
                </c:pt>
                <c:pt idx="1">
                  <c:v>1182.8</c:v>
                </c:pt>
                <c:pt idx="2">
                  <c:v>213.6</c:v>
                </c:pt>
                <c:pt idx="3">
                  <c:v>1713.7</c:v>
                </c:pt>
                <c:pt idx="4">
                  <c:v>8545.2999999999993</c:v>
                </c:pt>
                <c:pt idx="5">
                  <c:v>33724.400000000001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9443958397491526E-2"/>
                  <c:y val="-2.3391739621573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2368</c:v>
                </c:pt>
                <c:pt idx="1">
                  <c:v>9016</c:v>
                </c:pt>
                <c:pt idx="2">
                  <c:v>3741</c:v>
                </c:pt>
                <c:pt idx="3">
                  <c:v>38386</c:v>
                </c:pt>
                <c:pt idx="4">
                  <c:v>49636</c:v>
                </c:pt>
                <c:pt idx="5">
                  <c:v>227795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3423568"/>
        <c:axId val="493422784"/>
      </c:barChart>
      <c:catAx>
        <c:axId val="4934235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93422784"/>
        <c:crossesAt val="0"/>
        <c:auto val="1"/>
        <c:lblAlgn val="ctr"/>
        <c:lblOffset val="100"/>
        <c:noMultiLvlLbl val="0"/>
      </c:catAx>
      <c:valAx>
        <c:axId val="49342278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49342356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96"/>
          <c:w val="0.6858917760140234"/>
          <c:h val="8.3049330171344207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6">
            <a:lumMod val="60000"/>
            <a:lumOff val="40000"/>
          </a:schemeClr>
        </a:solidFill>
      </c:spPr>
    </c:sideWall>
    <c:backWall>
      <c:thickness val="0"/>
      <c:spPr>
        <a:solidFill>
          <a:schemeClr val="accent6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3.2935284283611699E-2"/>
          <c:w val="0.90342981432876668"/>
          <c:h val="0.481441629107442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469495206744425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637929710959667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443547997118871E-2"/>
                  <c:y val="-4.73746027175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543739829648272E-2"/>
                  <c:y val="-3.939729048015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787145947974534E-3"/>
                  <c:y val="-9.222577843369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461377478338155E-2"/>
                      <c:h val="4.3174473667370573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3152016000003703E-2"/>
                  <c:y val="-5.5840185789552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477338.7</c:v>
                </c:pt>
                <c:pt idx="1">
                  <c:v>981130.8</c:v>
                </c:pt>
                <c:pt idx="2">
                  <c:v>142128</c:v>
                </c:pt>
                <c:pt idx="3">
                  <c:v>4152</c:v>
                </c:pt>
                <c:pt idx="4">
                  <c:v>5687.6</c:v>
                </c:pt>
                <c:pt idx="5">
                  <c:v>16366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806251326442597E-2"/>
                  <c:y val="-1.139593163446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80636421517505E-2"/>
                  <c:y val="-2.0512676942028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314103265641622E-2"/>
                  <c:y val="-2.694321793477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2536111183737"/>
                      <c:h val="6.010563981143746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7951889854671418E-2"/>
                  <c:y val="-2.7187519997440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469495206744425E-2"/>
                  <c:y val="-5.0142099191624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974798719390255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68750.3</c:v>
                </c:pt>
                <c:pt idx="1">
                  <c:v>106725.9</c:v>
                </c:pt>
                <c:pt idx="2">
                  <c:v>24702.5</c:v>
                </c:pt>
                <c:pt idx="3">
                  <c:v>523.5</c:v>
                </c:pt>
                <c:pt idx="4">
                  <c:v>471.5</c:v>
                </c:pt>
                <c:pt idx="5">
                  <c:v>1849.5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0689112"/>
        <c:axId val="221556256"/>
        <c:axId val="0"/>
      </c:bar3DChart>
      <c:catAx>
        <c:axId val="220689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556256"/>
        <c:crosses val="autoZero"/>
        <c:auto val="1"/>
        <c:lblAlgn val="ctr"/>
        <c:lblOffset val="100"/>
        <c:noMultiLvlLbl val="0"/>
      </c:catAx>
      <c:valAx>
        <c:axId val="221556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220689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46883202099736"/>
          <c:y val="2.0117864902328326E-2"/>
          <c:w val="0.86790047845916041"/>
          <c:h val="0.804204561047322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 ссуды</c:v>
                </c:pt>
              </c:strCache>
            </c:strRef>
          </c:tx>
          <c:dLbls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IV квартал 2021 г.</c:v>
                </c:pt>
                <c:pt idx="1">
                  <c:v>I квартал 2022 г.</c:v>
                </c:pt>
                <c:pt idx="2">
                  <c:v>II квартал 2022 г.</c:v>
                </c:pt>
                <c:pt idx="3">
                  <c:v>III квартал 2022 г.</c:v>
                </c:pt>
                <c:pt idx="4">
                  <c:v>IV квартал 2022 г.</c:v>
                </c:pt>
                <c:pt idx="5">
                  <c:v>I квартал 2023 г.</c:v>
                </c:pt>
                <c:pt idx="6">
                  <c:v>II квартал 2023 г.</c:v>
                </c:pt>
                <c:pt idx="7">
                  <c:v>III квартал 2023 г.</c:v>
                </c:pt>
                <c:pt idx="8">
                  <c:v>IV квартал 2023 г.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гарантии </c:v>
                </c:pt>
              </c:strCache>
            </c:strRef>
          </c:tx>
          <c:dLbls>
            <c:dLbl>
              <c:idx val="0"/>
              <c:layout>
                <c:manualLayout>
                  <c:x val="-1.3467763623607609E-17"/>
                  <c:y val="-6.3648388536169845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750000000000025E-2"/>
                  <c:y val="3.92763643205888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527777777777878E-2"/>
                  <c:y val="4.1136823683143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166666666666766E-2"/>
                  <c:y val="-5.8087838422929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37953855714928E-2"/>
                  <c:y val="-7.076156448383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435586052805548E-2"/>
                      <c:h val="8.2002843565904759E-2"/>
                    </c:manualLayout>
                  </c15:layout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IV квартал 2021 г.</c:v>
                </c:pt>
                <c:pt idx="1">
                  <c:v>I квартал 2022 г.</c:v>
                </c:pt>
                <c:pt idx="2">
                  <c:v>II квартал 2022 г.</c:v>
                </c:pt>
                <c:pt idx="3">
                  <c:v>III квартал 2022 г.</c:v>
                </c:pt>
                <c:pt idx="4">
                  <c:v>IV квартал 2022 г.</c:v>
                </c:pt>
                <c:pt idx="5">
                  <c:v>I квартал 2023 г.</c:v>
                </c:pt>
                <c:pt idx="6">
                  <c:v>II квартал 2023 г.</c:v>
                </c:pt>
                <c:pt idx="7">
                  <c:v>III квартал 2023 г.</c:v>
                </c:pt>
                <c:pt idx="8">
                  <c:v>IV квартал 2023 г.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9"/>
                <c:pt idx="0">
                  <c:v>3528100</c:v>
                </c:pt>
                <c:pt idx="1">
                  <c:v>53528100</c:v>
                </c:pt>
                <c:pt idx="2">
                  <c:v>29491700</c:v>
                </c:pt>
                <c:pt idx="3">
                  <c:v>28491700</c:v>
                </c:pt>
                <c:pt idx="4">
                  <c:v>25000000</c:v>
                </c:pt>
                <c:pt idx="5">
                  <c:v>24000000</c:v>
                </c:pt>
                <c:pt idx="6">
                  <c:v>21000000</c:v>
                </c:pt>
                <c:pt idx="7">
                  <c:v>22918200</c:v>
                </c:pt>
                <c:pt idx="8">
                  <c:v>14671400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общая сумма обязательств</c:v>
                </c:pt>
              </c:strCache>
            </c:strRef>
          </c:tx>
          <c:dLbls>
            <c:dLbl>
              <c:idx val="0"/>
              <c:layout>
                <c:manualLayout>
                  <c:x val="-2.8750819297524665E-2"/>
                  <c:y val="-8.9467116171339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99999999999994E-2"/>
                      <c:h val="5.746752253223004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5138888888888916E-2"/>
                  <c:y val="-4.5271177822152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0138888888888987E-2"/>
                  <c:y val="-0.149663375677366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1111111111111E-2"/>
                      <c:h val="5.746752253223004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0708442694663064E-2"/>
                  <c:y val="-0.165167447853423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IV квартал 2021 г.</c:v>
                </c:pt>
                <c:pt idx="1">
                  <c:v>I квартал 2022 г.</c:v>
                </c:pt>
                <c:pt idx="2">
                  <c:v>II квартал 2022 г.</c:v>
                </c:pt>
                <c:pt idx="3">
                  <c:v>III квартал 2022 г.</c:v>
                </c:pt>
                <c:pt idx="4">
                  <c:v>IV квартал 2022 г.</c:v>
                </c:pt>
                <c:pt idx="5">
                  <c:v>I квартал 2023 г.</c:v>
                </c:pt>
                <c:pt idx="6">
                  <c:v>II квартал 2023 г.</c:v>
                </c:pt>
                <c:pt idx="7">
                  <c:v>III квартал 2023 г.</c:v>
                </c:pt>
                <c:pt idx="8">
                  <c:v>IV квартал 2023 г.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9"/>
                <c:pt idx="0">
                  <c:v>3528100</c:v>
                </c:pt>
                <c:pt idx="1">
                  <c:v>53528100</c:v>
                </c:pt>
                <c:pt idx="2">
                  <c:v>29491700</c:v>
                </c:pt>
                <c:pt idx="3">
                  <c:v>28491700</c:v>
                </c:pt>
                <c:pt idx="4">
                  <c:v>25000000</c:v>
                </c:pt>
                <c:pt idx="5">
                  <c:v>24000000</c:v>
                </c:pt>
                <c:pt idx="6">
                  <c:v>21000000</c:v>
                </c:pt>
                <c:pt idx="7">
                  <c:v>22918200</c:v>
                </c:pt>
                <c:pt idx="8">
                  <c:v>14671400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1557824"/>
        <c:axId val="221555472"/>
      </c:lineChart>
      <c:catAx>
        <c:axId val="221557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555472"/>
        <c:crosses val="autoZero"/>
        <c:auto val="1"/>
        <c:lblAlgn val="ctr"/>
        <c:lblOffset val="100"/>
        <c:noMultiLvlLbl val="0"/>
      </c:catAx>
      <c:valAx>
        <c:axId val="221555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557824"/>
        <c:crosses val="autoZero"/>
        <c:crossBetween val="between"/>
        <c:majorUnit val="10000000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b"/>
      <c:layout>
        <c:manualLayout>
          <c:xMode val="edge"/>
          <c:yMode val="edge"/>
          <c:x val="0.05"/>
          <c:y val="0.9347957010529907"/>
          <c:w val="0.9"/>
          <c:h val="4.8666882390971875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821121968315118E-2"/>
          <c:y val="1.5958103420607588E-2"/>
          <c:w val="0.64795955025997831"/>
          <c:h val="0.968083793158784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44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rgbClr val="FFFF00"/>
                </a:solidFill>
              </a:ln>
              <a:effectLst/>
              <a:sp3d contourW="25400">
                <a:contourClr>
                  <a:srgbClr val="FFFF00"/>
                </a:contourClr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758794381235949E-2"/>
                  <c:y val="-0.17499521658087377"/>
                </c:manualLayout>
              </c:layout>
              <c:spPr>
                <a:solidFill>
                  <a:schemeClr val="accent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19240183187064E-2"/>
                  <c:y val="-6.6075412917083284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alpha val="84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ЗДРАВООХРАНЕНИЕ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14284.1</c:v>
                </c:pt>
                <c:pt idx="1">
                  <c:v>220.3</c:v>
                </c:pt>
                <c:pt idx="2">
                  <c:v>896</c:v>
                </c:pt>
                <c:pt idx="3">
                  <c:v>1435.1</c:v>
                </c:pt>
                <c:pt idx="4">
                  <c:v>329.2</c:v>
                </c:pt>
                <c:pt idx="5">
                  <c:v>0</c:v>
                </c:pt>
                <c:pt idx="6">
                  <c:v>103920</c:v>
                </c:pt>
                <c:pt idx="7">
                  <c:v>24702.5</c:v>
                </c:pt>
                <c:pt idx="8">
                  <c:v>49091.7</c:v>
                </c:pt>
                <c:pt idx="9">
                  <c:v>7930.2</c:v>
                </c:pt>
                <c:pt idx="10">
                  <c:v>214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526839155474482"/>
          <c:y val="1.5949809589058006E-2"/>
          <c:w val="0.32578556822791482"/>
          <c:h val="0.9583020868051698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0.10427</cdr:x>
      <cdr:y>0.59657</cdr:y>
    </cdr:from>
    <cdr:to>
      <cdr:x>0.18758</cdr:x>
      <cdr:y>0.64457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1310" y="3579880"/>
          <a:ext cx="72010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14,4 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0.27088</cdr:x>
      <cdr:y>0.50057</cdr:y>
    </cdr:from>
    <cdr:to>
      <cdr:x>0.34513</cdr:x>
      <cdr:y>0.58457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41486" y="3003816"/>
          <a:ext cx="641817" cy="504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10,9 </a:t>
          </a:r>
          <a:r>
            <a:rPr lang="ru-RU" sz="1100" dirty="0" smtClean="0"/>
            <a:t>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0.43749</cdr:x>
      <cdr:y>0.65657</cdr:y>
    </cdr:from>
    <cdr:to>
      <cdr:x>0.5208</cdr:x>
      <cdr:y>0.70457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81654" y="3939921"/>
          <a:ext cx="720140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17,4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0.59577</cdr:x>
      <cdr:y>0.66857</cdr:y>
    </cdr:from>
    <cdr:to>
      <cdr:x>0.65362</cdr:x>
      <cdr:y>0.70457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49806" y="4011928"/>
          <a:ext cx="500056" cy="216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12,6%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0.74571</cdr:x>
      <cdr:y>0.65657</cdr:y>
    </cdr:from>
    <cdr:to>
      <cdr:x>0.84568</cdr:x>
      <cdr:y>0.71657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45950" y="3939920"/>
          <a:ext cx="864141" cy="36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8,3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0.91232</cdr:x>
      <cdr:y>0.66857</cdr:y>
    </cdr:from>
    <cdr:to>
      <cdr:x>1</cdr:x>
      <cdr:y>0.71657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886110" y="4011928"/>
          <a:ext cx="7578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11,3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0210-4597-40AE-B715-BDE2545C1E95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C67B-F993-4C50-B4CC-7B4A016B7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4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4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2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2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14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1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1CD0-1635-4841-987F-990F1066A07A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Пышминского городского округа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01.03.2024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603103"/>
              </p:ext>
            </p:extLst>
          </p:nvPr>
        </p:nvGraphicFramePr>
        <p:xfrm>
          <a:off x="107504" y="764704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Исполнение бюджета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01.03.2023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0563620"/>
              </p:ext>
            </p:extLst>
          </p:nvPr>
        </p:nvGraphicFramePr>
        <p:xfrm>
          <a:off x="0" y="764704"/>
          <a:ext cx="91440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виды налоговых доходов, тыс. руб.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0" y="642918"/>
          <a:ext cx="446719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5003061"/>
              </p:ext>
            </p:extLst>
          </p:nvPr>
        </p:nvGraphicFramePr>
        <p:xfrm>
          <a:off x="4500562" y="642918"/>
          <a:ext cx="464343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97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01.03.2024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841344"/>
              </p:ext>
            </p:extLst>
          </p:nvPr>
        </p:nvGraphicFramePr>
        <p:xfrm>
          <a:off x="214282" y="857232"/>
          <a:ext cx="8643998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79512" y="836712"/>
          <a:ext cx="85072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61078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расходов бюджета Пышминского городского округа в разрезе функциональной квалификации расходов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01.03.2024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5353344"/>
              </p:ext>
            </p:extLst>
          </p:nvPr>
        </p:nvGraphicFramePr>
        <p:xfrm>
          <a:off x="0" y="1268760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Liberation Serif" panose="02020603050405020304" pitchFamily="18" charset="0"/>
              </a:rPr>
              <a:t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a:t>
            </a:r>
            <a:endParaRPr lang="ru-RU" sz="16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794196"/>
              </p:ext>
            </p:extLst>
          </p:nvPr>
        </p:nvGraphicFramePr>
        <p:xfrm>
          <a:off x="107503" y="1052735"/>
          <a:ext cx="8712971" cy="574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5"/>
                <a:gridCol w="1448511"/>
                <a:gridCol w="1219799"/>
                <a:gridCol w="1452162"/>
                <a:gridCol w="1452162"/>
                <a:gridCol w="1452162"/>
              </a:tblGrid>
              <a:tr h="1094698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Среднегодовая 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постоянного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бюджета (план на год), в тыс.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тыс.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355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2 031 502,4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75,3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065 051,7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100,4 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430 536,4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81,3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1 612 627,7</a:t>
                      </a: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256 075,3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86,2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13,681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79377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 на год), в млн.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млн.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84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2 043 509,7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75,7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184 653,5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106,2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baseline="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482 222,7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84,3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1 626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803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203 023,2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       </a:t>
                      </a:r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86,9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10,846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69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4651</TotalTime>
  <Words>351</Words>
  <Application>Microsoft Office PowerPoint</Application>
  <PresentationFormat>Экран (4:3)</PresentationFormat>
  <Paragraphs>119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Liberation Serif</vt:lpstr>
      <vt:lpstr>Times New Roman</vt:lpstr>
      <vt:lpstr>Тема Office</vt:lpstr>
      <vt:lpstr>Бюджет Пышминского городского округа на 01.03.2024, тыс.руб.</vt:lpstr>
      <vt:lpstr>Исполнение бюджета на 01.03.2023, тыс. руб.</vt:lpstr>
      <vt:lpstr>Основные виды налоговых доходов, тыс. руб.</vt:lpstr>
      <vt:lpstr>Ведомственная структура расходов бюджета на  01.03.2024 года, тыс. руб.</vt:lpstr>
      <vt:lpstr>Муниципальный долг, руб.</vt:lpstr>
      <vt:lpstr>Общая сумма расходов бюджета Пышминского городского округа в разрезе функциональной квалификации расходов на 01.03.2024, тыс. руб.</vt:lpstr>
      <vt:lpstr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Виноградова</dc:creator>
  <cp:lastModifiedBy>FunUpr</cp:lastModifiedBy>
  <cp:revision>279</cp:revision>
  <dcterms:created xsi:type="dcterms:W3CDTF">2020-03-03T11:56:03Z</dcterms:created>
  <dcterms:modified xsi:type="dcterms:W3CDTF">2024-03-05T06:24:21Z</dcterms:modified>
  <cp:contentStatus/>
</cp:coreProperties>
</file>